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9" r:id="rId5"/>
    <p:sldId id="290" r:id="rId6"/>
    <p:sldId id="302" r:id="rId7"/>
    <p:sldId id="301" r:id="rId8"/>
    <p:sldId id="293" r:id="rId9"/>
    <p:sldId id="303" r:id="rId10"/>
    <p:sldId id="300" r:id="rId11"/>
    <p:sldId id="304" r:id="rId12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725" autoAdjust="0"/>
  </p:normalViewPr>
  <p:slideViewPr>
    <p:cSldViewPr snapToGrid="0" showGuides="1">
      <p:cViewPr varScale="1">
        <p:scale>
          <a:sx n="107" d="100"/>
          <a:sy n="107" d="100"/>
        </p:scale>
        <p:origin x="138" y="270"/>
      </p:cViewPr>
      <p:guideLst>
        <p:guide orient="horz" pos="1344"/>
        <p:guide pos="576"/>
        <p:guide orient="horz" pos="3744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F687F49-7ACC-425C-AF4F-CFC9AB6EFA36}" type="datetime1">
              <a:rPr lang="pl-PL" smtClean="0"/>
              <a:t>19.02.2021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F0D8CC-6079-CB40-AF25-90B118481B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1062A-9583-466C-B898-8D926D05BC5E}" type="datetime1">
              <a:rPr lang="pl-PL" smtClean="0"/>
              <a:pPr/>
              <a:t>19.02.2021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AC4BC9A-56BB-44A7-8CF5-84C4413460D0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5180057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500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155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780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344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5979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8167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AC4BC9A-56BB-44A7-8CF5-84C4413460D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43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Dodaj tekst</a:t>
            </a:r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 rtlCol="0"/>
          <a:lstStyle>
            <a:lvl1pPr algn="ctr">
              <a:defRPr sz="8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pl-PL" noProof="0"/>
              <a:t>Dodaj tekst</a:t>
            </a:r>
          </a:p>
        </p:txBody>
      </p:sp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 rtlCol="0"/>
          <a:lstStyle>
            <a:lvl1pPr algn="ctr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pl-PL" noProof="0"/>
              <a:t>Dodaj tekst</a:t>
            </a:r>
          </a:p>
        </p:txBody>
      </p:sp>
    </p:spTree>
    <p:extLst>
      <p:ext uri="{BB962C8B-B14F-4D97-AF65-F5344CB8AC3E}">
        <p14:creationId xmlns:p14="http://schemas.microsoft.com/office/powerpoint/2010/main" val="18602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10" name="Tekst — symbol zastępczy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203704"/>
            <a:ext cx="6400800" cy="420624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l-PL" noProof="0"/>
              <a:t>Kliknij, aby edytować wzorzec tekstu</a:t>
            </a:r>
          </a:p>
        </p:txBody>
      </p:sp>
    </p:spTree>
    <p:extLst>
      <p:ext uri="{BB962C8B-B14F-4D97-AF65-F5344CB8AC3E}">
        <p14:creationId xmlns:p14="http://schemas.microsoft.com/office/powerpoint/2010/main" val="285711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kład niestandardowy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l-PL" noProof="0"/>
              <a:t>Dodaj tekst</a:t>
            </a:r>
          </a:p>
        </p:txBody>
      </p:sp>
    </p:spTree>
    <p:extLst>
      <p:ext uri="{BB962C8B-B14F-4D97-AF65-F5344CB8AC3E}">
        <p14:creationId xmlns:p14="http://schemas.microsoft.com/office/powerpoint/2010/main" val="293050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l-PL" noProof="0"/>
              <a:t>Dodaj tekst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 rtlCol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Dodaj tekst</a:t>
            </a:r>
          </a:p>
        </p:txBody>
      </p:sp>
    </p:spTree>
    <p:extLst>
      <p:ext uri="{BB962C8B-B14F-4D97-AF65-F5344CB8AC3E}">
        <p14:creationId xmlns:p14="http://schemas.microsoft.com/office/powerpoint/2010/main" val="56047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kład niestandardow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 rtlCol="0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l-PL" noProof="0"/>
              <a:t>Dodaj tekst</a:t>
            </a: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7" name="Tekst — symbol zastępczy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l-PL" noProof="0"/>
              <a:t>Dodaj tekst</a:t>
            </a:r>
          </a:p>
        </p:txBody>
      </p:sp>
    </p:spTree>
    <p:extLst>
      <p:ext uri="{BB962C8B-B14F-4D97-AF65-F5344CB8AC3E}">
        <p14:creationId xmlns:p14="http://schemas.microsoft.com/office/powerpoint/2010/main" val="263045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Układ niestandardow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a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12" name="Tekst — symbol zastępczy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l-PL" noProof="0"/>
              <a:t>Dodaj tekst</a:t>
            </a:r>
          </a:p>
        </p:txBody>
      </p:sp>
    </p:spTree>
    <p:extLst>
      <p:ext uri="{BB962C8B-B14F-4D97-AF65-F5344CB8AC3E}">
        <p14:creationId xmlns:p14="http://schemas.microsoft.com/office/powerpoint/2010/main" val="83818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06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kruszek.org.pl/" TargetMode="External"/><Relationship Id="rId13" Type="http://schemas.openxmlformats.org/officeDocument/2006/relationships/hyperlink" Target="https://psiklik.pl/" TargetMode="External"/><Relationship Id="rId3" Type="http://schemas.openxmlformats.org/officeDocument/2006/relationships/hyperlink" Target="https://www.pajacyk.pl/#index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11" Type="http://schemas.microsoft.com/office/2017/06/relationships/model3d" Target="../media/model3d3.glb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acebook.com/groups/216689875562073/" TargetMode="Externa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br>
              <a:rPr lang="pl-PL" dirty="0"/>
            </a:br>
            <a:endParaRPr lang="pl-PL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400" y="1988191"/>
            <a:ext cx="7315200" cy="1440809"/>
          </a:xfrm>
        </p:spPr>
        <p:txBody>
          <a:bodyPr rtlCol="0">
            <a:normAutofit fontScale="25000" lnSpcReduction="20000"/>
          </a:bodyPr>
          <a:lstStyle/>
          <a:p>
            <a:pPr rtl="0"/>
            <a:r>
              <a:rPr lang="pl-PL" sz="16000" b="1" dirty="0"/>
              <a:t>E - 	Wolontariat</a:t>
            </a:r>
          </a:p>
          <a:p>
            <a:pPr rtl="0"/>
            <a:r>
              <a:rPr lang="pl-PL" dirty="0"/>
              <a:t>Szkoła Podstawowa nr 3 </a:t>
            </a:r>
          </a:p>
          <a:p>
            <a:pPr rtl="0"/>
            <a:r>
              <a:rPr lang="pl-PL" dirty="0"/>
              <a:t>Im. Polskich Noblistów w Swarzędzu</a:t>
            </a:r>
          </a:p>
          <a:p>
            <a:pPr rtl="0"/>
            <a:endParaRPr lang="pl-PL" dirty="0"/>
          </a:p>
        </p:txBody>
      </p:sp>
      <p:pic>
        <p:nvPicPr>
          <p:cNvPr id="12" name="Grafika 11" descr="Ilustracja przedstawiająca postać w kształcie ołówka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77964">
            <a:off x="1811563" y="4144102"/>
            <a:ext cx="1155789" cy="1971643"/>
          </a:xfrm>
          <a:prstGeom prst="rect">
            <a:avLst/>
          </a:prstGeom>
        </p:spPr>
      </p:pic>
      <p:pic>
        <p:nvPicPr>
          <p:cNvPr id="8" name="Grafika 7" descr="Ilustracja przedstawiająca postać w kształcie niebieskiej torby z artykułami szkolnymi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2560" y="4391095"/>
            <a:ext cx="2483858" cy="1709233"/>
          </a:xfrm>
          <a:prstGeom prst="rect">
            <a:avLst/>
          </a:prstGeom>
        </p:spPr>
      </p:pic>
      <p:pic>
        <p:nvPicPr>
          <p:cNvPr id="10" name="Grafika 9" descr="Ilustracja przedstawiająca postać w kształcie purpurowej książki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269620" y="4059937"/>
            <a:ext cx="1775352" cy="2059055"/>
          </a:xfrm>
          <a:prstGeom prst="rect">
            <a:avLst/>
          </a:prstGeom>
        </p:spPr>
      </p:pic>
      <p:pic>
        <p:nvPicPr>
          <p:cNvPr id="6" name="Grafika 5" descr="Ilustracja przedstawiająca postać w kształcie globusa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8174" y="4442978"/>
            <a:ext cx="2213723" cy="1748841"/>
          </a:xfrm>
          <a:prstGeom prst="rect">
            <a:avLst/>
          </a:prstGeom>
        </p:spPr>
      </p:pic>
      <p:pic>
        <p:nvPicPr>
          <p:cNvPr id="11" name="Picture 7" descr="A sign in front of a building&#10;&#10;Description automatically generated">
            <a:extLst>
              <a:ext uri="{FF2B5EF4-FFF2-40B4-BE49-F238E27FC236}">
                <a16:creationId xmlns:a16="http://schemas.microsoft.com/office/drawing/2014/main" id="{2BA3115D-BC66-491E-B711-405B0666D6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6200" y="106221"/>
            <a:ext cx="3756102" cy="154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796520-2640-4559-BAB1-ADE3A738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Witajcie!</a:t>
            </a:r>
          </a:p>
        </p:txBody>
      </p:sp>
      <p:sp>
        <p:nvSpPr>
          <p:cNvPr id="6" name="Tekst — symbol zastępczy 5">
            <a:extLst>
              <a:ext uri="{FF2B5EF4-FFF2-40B4-BE49-F238E27FC236}">
                <a16:creationId xmlns:a16="http://schemas.microsoft.com/office/drawing/2014/main" id="{DED39638-AED5-4483-9DDA-49E033B81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949061"/>
            <a:ext cx="6400800" cy="1096143"/>
          </a:xfrm>
        </p:spPr>
        <p:txBody>
          <a:bodyPr rtlCol="0"/>
          <a:lstStyle/>
          <a:p>
            <a:pPr rtl="0"/>
            <a:r>
              <a:rPr lang="pl-PL" sz="18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Kochani uczniowie, którzy należycie do Szkolnego Wolontariatu ale również Ci, którzy chcieliby do nas dołączyć. 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l-PL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owolny kształt: Kształt 14">
            <a:extLst>
              <a:ext uri="{FF2B5EF4-FFF2-40B4-BE49-F238E27FC236}">
                <a16:creationId xmlns:a16="http://schemas.microsoft.com/office/drawing/2014/main" id="{155DC304-4CC2-4AA6-99F0-241F19673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9457" y="0"/>
            <a:ext cx="3981702" cy="6858000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l-PL"/>
          </a:p>
        </p:txBody>
      </p:sp>
      <p:pic>
        <p:nvPicPr>
          <p:cNvPr id="10" name="Grafika 9" descr="Ilustracja przedstawiająca postać w kształcie niebieskiej torby z artykułami szkolnymi ">
            <a:extLst>
              <a:ext uri="{FF2B5EF4-FFF2-40B4-BE49-F238E27FC236}">
                <a16:creationId xmlns:a16="http://schemas.microsoft.com/office/drawing/2014/main" id="{6F5EC1ED-E527-4E5A-A0D8-3D0719060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48159" y="2203704"/>
            <a:ext cx="3444298" cy="242206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401D6A0-01B2-44DD-B1B0-BF795A7CEBD2}"/>
              </a:ext>
            </a:extLst>
          </p:cNvPr>
          <p:cNvSpPr txBox="1"/>
          <p:nvPr/>
        </p:nvSpPr>
        <p:spPr>
          <a:xfrm>
            <a:off x="914400" y="2869035"/>
            <a:ext cx="705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obecnym czasie epidemii wielu z nas nadal uczy się zdalnie </a:t>
            </a:r>
          </a:p>
          <a:p>
            <a:r>
              <a:rPr lang="pl-PL" sz="18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domu i spędza w nim wolny czas.</a:t>
            </a:r>
            <a:endParaRPr lang="pl-P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C59E2F0-2C6B-4791-B0DA-766ED183BAD9}"/>
              </a:ext>
            </a:extLst>
          </p:cNvPr>
          <p:cNvSpPr txBox="1"/>
          <p:nvPr/>
        </p:nvSpPr>
        <p:spPr>
          <a:xfrm>
            <a:off x="914400" y="3702435"/>
            <a:ext cx="7109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 oznacza to jednak brak możliwości ciekawego i aktywnego </a:t>
            </a:r>
          </a:p>
          <a:p>
            <a:r>
              <a:rPr lang="pl-PL" sz="1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spędzania czasu - poniżej przedstawiamy kilka pomysłów </a:t>
            </a:r>
          </a:p>
          <a:p>
            <a:r>
              <a:rPr lang="pl-PL" sz="1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pomaganie przez </a:t>
            </a:r>
            <a:r>
              <a:rPr lang="pl-PL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pl-PL" sz="1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nternet. </a:t>
            </a:r>
            <a:endParaRPr lang="pl-P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0850761-5AF3-4DDF-8311-C87AE5C71135}"/>
              </a:ext>
            </a:extLst>
          </p:cNvPr>
          <p:cNvSpPr txBox="1"/>
          <p:nvPr/>
        </p:nvSpPr>
        <p:spPr>
          <a:xfrm>
            <a:off x="914400" y="4812834"/>
            <a:ext cx="7776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- wolontariat – to znalezienie nowej formy pomocy innym w czasie, </a:t>
            </a:r>
          </a:p>
          <a:p>
            <a:r>
              <a:rPr lang="pl-PL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kiedy pozostajemy w domu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Segoe UI Emoji" panose="020B0502040204020203" pitchFamily="34" charset="0"/>
              </a:rPr>
              <a:t>😊</a:t>
            </a:r>
            <a:br>
              <a:rPr lang="pl-P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9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>
            <a:extLst>
              <a:ext uri="{FF2B5EF4-FFF2-40B4-BE49-F238E27FC236}">
                <a16:creationId xmlns:a16="http://schemas.microsoft.com/office/drawing/2014/main" id="{D61755D0-5562-4A11-BF40-227C0B57E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Podziel się pasją i wiedzą!</a:t>
            </a:r>
          </a:p>
        </p:txBody>
      </p:sp>
      <p:sp>
        <p:nvSpPr>
          <p:cNvPr id="6" name="Dowolny kształt: Kształt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28576" y="0"/>
            <a:ext cx="3987118" cy="6867328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l-PL"/>
          </a:p>
        </p:txBody>
      </p:sp>
      <p:pic>
        <p:nvPicPr>
          <p:cNvPr id="5" name="Grafika 4" descr="Ilustracja przedstawiająca postać w kształcie purpurowej książki">
            <a:extLst>
              <a:ext uri="{FF2B5EF4-FFF2-40B4-BE49-F238E27FC236}">
                <a16:creationId xmlns:a16="http://schemas.microsoft.com/office/drawing/2014/main" id="{66D65075-912A-0B45-A895-6C8FA62F3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912" y="2074690"/>
            <a:ext cx="2240025" cy="2708619"/>
          </a:xfrm>
          <a:prstGeom prst="rect">
            <a:avLst/>
          </a:prstGeom>
        </p:spPr>
      </p:pic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3344" y="3059759"/>
            <a:ext cx="6858000" cy="1067625"/>
          </a:xfrm>
        </p:spPr>
        <p:txBody>
          <a:bodyPr rtlCol="0">
            <a:normAutofit/>
          </a:bodyPr>
          <a:lstStyle/>
          <a:p>
            <a:pPr rtl="0"/>
            <a:r>
              <a:rPr lang="pl-PL" sz="2000" b="1" spc="55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E-KOREPETYCJE to forma pomocy innym przez komunikatory internetowe np. Facebook, Messenger.</a:t>
            </a:r>
            <a:endParaRPr lang="pl-PL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73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pl-PL" dirty="0"/>
              <a:t>Chcesz być częścią E – Korepetycji?</a:t>
            </a:r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E9A2FFE3-A7C7-9249-96D4-8D9AC15E01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09799" y="3614145"/>
            <a:ext cx="7772401" cy="1259859"/>
          </a:xfrm>
        </p:spPr>
        <p:txBody>
          <a:bodyPr rtlCol="0"/>
          <a:lstStyle/>
          <a:p>
            <a:r>
              <a:rPr lang="pl-PL" sz="1800" spc="55" dirty="0">
                <a:solidFill>
                  <a:srgbClr val="2425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Jeżeli czujesz, że możesz i chcesz pomóc innym w nauce z przedmiotów, z których jesteś dobry lub po prostu chcesz podzielić się swoją pasją zgłoś się do p. Marcina Grzegorzewskiego.</a:t>
            </a:r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pl-PL" dirty="0"/>
          </a:p>
          <a:p>
            <a:pPr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493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1"/>
            <a:ext cx="6400800" cy="1140902"/>
          </a:xfrm>
        </p:spPr>
        <p:txBody>
          <a:bodyPr rtlCol="0"/>
          <a:lstStyle/>
          <a:p>
            <a:pPr rtl="0"/>
            <a:r>
              <a:rPr lang="pl-PL" dirty="0"/>
              <a:t>Pomagaj jednym kliknięciem!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0059" y="2196120"/>
            <a:ext cx="3144756" cy="1604093"/>
          </a:xfrm>
        </p:spPr>
        <p:txBody>
          <a:bodyPr rtlCol="0">
            <a:noAutofit/>
          </a:bodyPr>
          <a:lstStyle/>
          <a:p>
            <a:pPr algn="l" rtl="0">
              <a:lnSpc>
                <a:spcPts val="2800"/>
              </a:lnSpc>
            </a:pPr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Pajacyk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l-PL" b="1" spc="55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dzięki kliknięciu na stronie można wesprzeć program dożywiania dzieci. </a:t>
            </a:r>
            <a:r>
              <a:rPr lang="pl-PL" b="1" spc="55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www.pajacyk.pl</a:t>
            </a:r>
            <a:endParaRPr lang="pl-PL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B4E64823-B1F6-4468-BC94-C8D367BF3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37692" y="1714500"/>
            <a:ext cx="3429000" cy="3429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9" name="Grafika 8" descr="Ilustracja przedstawiająca postać w kształcie globusa ">
            <a:extLst>
              <a:ext uri="{FF2B5EF4-FFF2-40B4-BE49-F238E27FC236}">
                <a16:creationId xmlns:a16="http://schemas.microsoft.com/office/drawing/2014/main" id="{ABDECD10-E1E7-4208-B869-09373BB9D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29672" y="2491609"/>
            <a:ext cx="2645040" cy="20895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 3D 1" descr="Pasta">
                <a:extLst>
                  <a:ext uri="{FF2B5EF4-FFF2-40B4-BE49-F238E27FC236}">
                    <a16:creationId xmlns:a16="http://schemas.microsoft.com/office/drawing/2014/main" id="{979EAE3C-95AF-4226-9E85-BE795EACB4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3029114"/>
                  </p:ext>
                </p:extLst>
              </p:nvPr>
            </p:nvGraphicFramePr>
            <p:xfrm>
              <a:off x="1169093" y="1765659"/>
              <a:ext cx="2624198" cy="231994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624198" cy="2319942"/>
                    </a:xfrm>
                    <a:prstGeom prst="rect">
                      <a:avLst/>
                    </a:prstGeom>
                  </am3d:spPr>
                  <am3d:camera>
                    <am3d:pos x="0" y="0" z="686928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71144" d="1000000"/>
                    <am3d:preTrans dx="0" dy="-65808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826195" ay="1901380" az="176896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0123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 3D 1" descr="Pasta">
                <a:extLst>
                  <a:ext uri="{FF2B5EF4-FFF2-40B4-BE49-F238E27FC236}">
                    <a16:creationId xmlns:a16="http://schemas.microsoft.com/office/drawing/2014/main" id="{979EAE3C-95AF-4226-9E85-BE795EACB4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69093" y="1765659"/>
                <a:ext cx="2624198" cy="2319942"/>
              </a:xfrm>
              <a:prstGeom prst="rect">
                <a:avLst/>
              </a:prstGeom>
            </p:spPr>
          </p:pic>
        </mc:Fallback>
      </mc:AlternateContent>
      <p:sp>
        <p:nvSpPr>
          <p:cNvPr id="4" name="pole tekstowe 3">
            <a:extLst>
              <a:ext uri="{FF2B5EF4-FFF2-40B4-BE49-F238E27FC236}">
                <a16:creationId xmlns:a16="http://schemas.microsoft.com/office/drawing/2014/main" id="{8903890A-7028-4DDC-82C5-025F51588BC8}"/>
              </a:ext>
            </a:extLst>
          </p:cNvPr>
          <p:cNvSpPr txBox="1"/>
          <p:nvPr/>
        </p:nvSpPr>
        <p:spPr>
          <a:xfrm>
            <a:off x="914400" y="4211273"/>
            <a:ext cx="7152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Podobną inicjatywę znajdziecie na stronie </a:t>
            </a:r>
            <a:r>
              <a:rPr lang="pl-PL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www.okruszek.org.pl</a:t>
            </a:r>
            <a:endParaRPr lang="pl-PL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el 3D 9" descr="Puppy">
                <a:extLst>
                  <a:ext uri="{FF2B5EF4-FFF2-40B4-BE49-F238E27FC236}">
                    <a16:creationId xmlns:a16="http://schemas.microsoft.com/office/drawing/2014/main" id="{F4E4D5DC-5EC2-4DCC-894B-F59F9DEFB6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4304460"/>
                  </p:ext>
                </p:extLst>
              </p:nvPr>
            </p:nvGraphicFramePr>
            <p:xfrm>
              <a:off x="1065182" y="4706276"/>
              <a:ext cx="1547296" cy="1963526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547296" cy="1963526"/>
                    </a:xfrm>
                    <a:prstGeom prst="rect">
                      <a:avLst/>
                    </a:prstGeom>
                  </am3d:spPr>
                  <am3d:camera>
                    <am3d:pos x="0" y="0" z="67867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539421" d="1000000"/>
                    <am3d:preTrans dx="-70825" dy="-14849034" dz="-251475"/>
                    <am3d:scale>
                      <am3d:sx n="1000000" d="1000000"/>
                      <am3d:sy n="1000000" d="1000000"/>
                      <am3d:sz n="1000000" d="1000000"/>
                    </am3d:scale>
                    <am3d:rot ax="731939" ay="1231259" az="260039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4293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 3D 9" descr="Puppy">
                <a:extLst>
                  <a:ext uri="{FF2B5EF4-FFF2-40B4-BE49-F238E27FC236}">
                    <a16:creationId xmlns:a16="http://schemas.microsoft.com/office/drawing/2014/main" id="{F4E4D5DC-5EC2-4DCC-894B-F59F9DEFB6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5182" y="4706276"/>
                <a:ext cx="1547296" cy="19635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 3D 10" descr="Himalayan Persian">
                <a:extLst>
                  <a:ext uri="{FF2B5EF4-FFF2-40B4-BE49-F238E27FC236}">
                    <a16:creationId xmlns:a16="http://schemas.microsoft.com/office/drawing/2014/main" id="{709A1C11-B958-493C-9DDE-EAA16F59CB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41570875"/>
                  </p:ext>
                </p:extLst>
              </p:nvPr>
            </p:nvGraphicFramePr>
            <p:xfrm>
              <a:off x="6388744" y="4508706"/>
              <a:ext cx="2300874" cy="2091705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300874" cy="2091705"/>
                    </a:xfrm>
                    <a:prstGeom prst="rect">
                      <a:avLst/>
                    </a:prstGeom>
                  </am3d:spPr>
                  <am3d:camera>
                    <am3d:pos x="0" y="0" z="771797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52058" d="1000000"/>
                    <am3d:preTrans dx="37111" dy="-1501197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00981" ay="-651927" az="-7590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6735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 3D 10" descr="Himalayan Persian">
                <a:extLst>
                  <a:ext uri="{FF2B5EF4-FFF2-40B4-BE49-F238E27FC236}">
                    <a16:creationId xmlns:a16="http://schemas.microsoft.com/office/drawing/2014/main" id="{709A1C11-B958-493C-9DDE-EAA16F59CB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88744" y="4508706"/>
                <a:ext cx="2300874" cy="2091705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087E845-FD5A-4A70-8902-58EBAB89BDC8}"/>
              </a:ext>
            </a:extLst>
          </p:cNvPr>
          <p:cNvSpPr txBox="1"/>
          <p:nvPr/>
        </p:nvSpPr>
        <p:spPr>
          <a:xfrm>
            <a:off x="2612478" y="5143500"/>
            <a:ext cx="4391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spc="55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Żeby pomóc głodnym i bezdomnym </a:t>
            </a:r>
          </a:p>
          <a:p>
            <a:r>
              <a:rPr lang="pl-PL" sz="1800" b="1" spc="55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zwierzętom możemy kliknąć tutaj:</a:t>
            </a:r>
          </a:p>
          <a:p>
            <a:r>
              <a:rPr lang="pl-PL" b="1" spc="5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www.psiklik.pl</a:t>
            </a:r>
            <a:endParaRPr lang="pl-PL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24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l-PL" dirty="0"/>
              <a:t>Podziel się swoimi zdolnościami!</a:t>
            </a:r>
          </a:p>
        </p:txBody>
      </p:sp>
      <p:sp>
        <p:nvSpPr>
          <p:cNvPr id="6" name="Dowolny kształt: Kształt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l-PL"/>
          </a:p>
        </p:txBody>
      </p:sp>
      <p:pic>
        <p:nvPicPr>
          <p:cNvPr id="7" name="Grafika 6" descr="Ilustracja przedstawiająca postać w kształcie ołówka ">
            <a:extLst>
              <a:ext uri="{FF2B5EF4-FFF2-40B4-BE49-F238E27FC236}">
                <a16:creationId xmlns:a16="http://schemas.microsoft.com/office/drawing/2014/main" id="{222ABB80-F4BD-D04A-9014-C1E1AC279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92209">
            <a:off x="715004" y="1795108"/>
            <a:ext cx="1915595" cy="3267784"/>
          </a:xfrm>
          <a:prstGeom prst="rect">
            <a:avLst/>
          </a:prstGeom>
        </p:spPr>
      </p:pic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120" y="1970358"/>
            <a:ext cx="6858000" cy="2333194"/>
          </a:xfrm>
        </p:spPr>
        <p:txBody>
          <a:bodyPr rtlCol="0">
            <a:normAutofit/>
          </a:bodyPr>
          <a:lstStyle/>
          <a:p>
            <a:pPr rtl="0"/>
            <a:r>
              <a:rPr lang="pl-PL" sz="1800" b="1" spc="55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W obecnej sytuacji coraz więcej organizacji społecznych zbiera fundusze w ramach różnorodnych akcji charytatywnych poprzez tzw. ,,bazarki charytatywne online”, takie jak np. </a:t>
            </a:r>
            <a:r>
              <a:rPr lang="pl-PL" sz="1800" b="1" u="sng" spc="55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Bazarek charytatywny Fundacji </a:t>
            </a:r>
            <a:r>
              <a:rPr lang="pl-PL" sz="1800" b="1" u="sng" spc="55" dirty="0" err="1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Viva</a:t>
            </a:r>
            <a:r>
              <a:rPr lang="pl-PL" sz="1800" b="1" u="sng" spc="55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 Akcja dla zwierząt</a:t>
            </a:r>
            <a:r>
              <a:rPr lang="pl-PL" sz="1800" b="1" spc="55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. </a:t>
            </a:r>
          </a:p>
          <a:p>
            <a:pPr rtl="0"/>
            <a:br>
              <a:rPr lang="pl-PL" sz="1800" b="1" spc="55" dirty="0">
                <a:solidFill>
                  <a:srgbClr val="00B0F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</a:br>
            <a:endParaRPr lang="pl-PL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5472BEA-63AD-4DB7-9513-875086DDFFD6}"/>
              </a:ext>
            </a:extLst>
          </p:cNvPr>
          <p:cNvSpPr txBox="1"/>
          <p:nvPr/>
        </p:nvSpPr>
        <p:spPr>
          <a:xfrm>
            <a:off x="4389119" y="4027379"/>
            <a:ext cx="6561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spc="55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W wielu przypadkach każdy, kto chce wesprzeć </a:t>
            </a:r>
          </a:p>
          <a:p>
            <a:r>
              <a:rPr lang="pl-PL" sz="1800" spc="55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organizację, może w nich wziąć udział.</a:t>
            </a:r>
            <a:endParaRPr lang="pl-PL" dirty="0">
              <a:solidFill>
                <a:schemeClr val="accent3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3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9D8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9D8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9D8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9D8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9D8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9D8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9D8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B9D8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1489C1B-E610-4A9C-9D28-118BB1DC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/>
              <a:t>Zaangażuj się!</a:t>
            </a:r>
          </a:p>
          <a:p>
            <a:pPr rtl="0"/>
            <a:endParaRPr lang="pl-PL" dirty="0"/>
          </a:p>
        </p:txBody>
      </p: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1795168B-77B1-A847-B1E3-2433BEBFD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1720" y="2951305"/>
            <a:ext cx="7772400" cy="1503249"/>
          </a:xfrm>
        </p:spPr>
        <p:txBody>
          <a:bodyPr rtlCol="0"/>
          <a:lstStyle/>
          <a:p>
            <a:pPr rtl="0"/>
            <a:endParaRPr lang="pl-PL" dirty="0"/>
          </a:p>
          <a:p>
            <a:r>
              <a:rPr lang="pl-PL" b="1" spc="55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Z</a:t>
            </a:r>
            <a:r>
              <a:rPr lang="pl-PL" sz="1800" b="1" spc="55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ostań e-wolontariuszem/e-wolontariuszką, a po powrocie do szkoły przyjmij nasze zaproszenie do wolontariatu tradycyjnego</a:t>
            </a:r>
            <a:r>
              <a:rPr lang="pl-PL" b="1" spc="55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.</a:t>
            </a:r>
            <a:br>
              <a:rPr lang="pl-PL" sz="1800" spc="55" dirty="0">
                <a:solidFill>
                  <a:schemeClr val="accent6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</a:br>
            <a:endParaRPr lang="pl-PL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BDFC88C-06FD-415C-A091-E36F70FFEF90}"/>
              </a:ext>
            </a:extLst>
          </p:cNvPr>
          <p:cNvSpPr txBox="1"/>
          <p:nvPr/>
        </p:nvSpPr>
        <p:spPr>
          <a:xfrm>
            <a:off x="5002682" y="4454554"/>
            <a:ext cx="243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spc="55" dirty="0">
                <a:solidFill>
                  <a:srgbClr val="FFC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Warto pomagać! 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1A537CB-9BFF-4715-9AFB-EDF800DA0609}"/>
              </a:ext>
            </a:extLst>
          </p:cNvPr>
          <p:cNvSpPr txBox="1"/>
          <p:nvPr/>
        </p:nvSpPr>
        <p:spPr>
          <a:xfrm>
            <a:off x="2030136" y="5259367"/>
            <a:ext cx="85658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spc="55" dirty="0">
                <a:solidFill>
                  <a:schemeClr val="accent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Każde dobro, które uczyniliśmy do nas powróci. </a:t>
            </a:r>
          </a:p>
          <a:p>
            <a:r>
              <a:rPr lang="pl-PL" sz="1800" spc="55" dirty="0">
                <a:solidFill>
                  <a:schemeClr val="accent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Czekamy na Ciebie! </a:t>
            </a:r>
            <a:r>
              <a:rPr lang="pl-PL" sz="1800" spc="55" dirty="0">
                <a:solidFill>
                  <a:schemeClr val="accent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😊</a:t>
            </a:r>
            <a:br>
              <a:rPr lang="pl-PL" sz="1800" spc="55" dirty="0">
                <a:solidFill>
                  <a:schemeClr val="accent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</a:br>
            <a:endParaRPr lang="pl-PL" sz="1800" spc="55" dirty="0">
              <a:solidFill>
                <a:schemeClr val="accent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r>
              <a:rPr lang="pl-PL" spc="55" dirty="0">
                <a:solidFill>
                  <a:schemeClr val="accent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			</a:t>
            </a:r>
            <a:r>
              <a:rPr lang="pl-PL" sz="1800" spc="55" dirty="0">
                <a:solidFill>
                  <a:schemeClr val="accent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Zgłoś się do p. Marcina Grzegorzewskiego</a:t>
            </a:r>
            <a:endParaRPr lang="pl-PL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05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2" grpId="1"/>
      <p:bldP spid="5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DD6580-6613-434B-94BE-72687E728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Dziękuję za uwagę!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ED5DB2B-DB58-48EA-BA90-ED3278C4E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Prezentacja stworzona na potrzeby wolontariatu szkolnego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Picture 7" descr="A sign in front of a building&#10;&#10;Description automatically generated">
            <a:extLst>
              <a:ext uri="{FF2B5EF4-FFF2-40B4-BE49-F238E27FC236}">
                <a16:creationId xmlns:a16="http://schemas.microsoft.com/office/drawing/2014/main" id="{1E1E41A6-132F-4F24-A2F2-3102831ED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772" y="3639252"/>
            <a:ext cx="3756102" cy="154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300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6870174_TF45015601_Win32" id="{14C03176-BBBF-4C97-B9C9-28C5B0F02324}" vid="{A7038614-C20C-40D4-B472-1AF9F4DD2507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8431A9B-4B87-4F2F-AB9E-CAE6A6729B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F07EB6-DDE3-49D2-9047-A171C0D29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4EED2D-C894-47C4-9CDD-55EC03B2713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Dzień otwarty w szkole — prezentacja</Template>
  <TotalTime>59</TotalTime>
  <Words>328</Words>
  <Application>Microsoft Office PowerPoint</Application>
  <PresentationFormat>Panoramiczny</PresentationFormat>
  <Paragraphs>44</Paragraphs>
  <Slides>8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Quire Sans</vt:lpstr>
      <vt:lpstr>Motyw pakietu Office</vt:lpstr>
      <vt:lpstr> </vt:lpstr>
      <vt:lpstr>Witajcie!</vt:lpstr>
      <vt:lpstr>Podziel się pasją i wiedzą!</vt:lpstr>
      <vt:lpstr>Chcesz być częścią E – Korepetycji?</vt:lpstr>
      <vt:lpstr>Pomagaj jednym kliknięciem!</vt:lpstr>
      <vt:lpstr>Podziel się swoimi zdolnościami!</vt:lpstr>
      <vt:lpstr>Zaangażuj się! 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Paulina Bosacka</dc:creator>
  <cp:lastModifiedBy>Paulina Bosacka</cp:lastModifiedBy>
  <cp:revision>7</cp:revision>
  <dcterms:created xsi:type="dcterms:W3CDTF">2021-02-19T18:37:23Z</dcterms:created>
  <dcterms:modified xsi:type="dcterms:W3CDTF">2021-02-19T19:37:21Z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